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2" r:id="rId2"/>
    <p:sldId id="538" r:id="rId3"/>
    <p:sldId id="639" r:id="rId4"/>
    <p:sldId id="557" r:id="rId5"/>
    <p:sldId id="638" r:id="rId6"/>
    <p:sldId id="593" r:id="rId7"/>
    <p:sldId id="635" r:id="rId8"/>
    <p:sldId id="640" r:id="rId9"/>
    <p:sldId id="636" r:id="rId10"/>
    <p:sldId id="62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314D"/>
    <a:srgbClr val="263F6A"/>
    <a:srgbClr val="8B8D8E"/>
    <a:srgbClr val="CED5DD"/>
    <a:srgbClr val="B2B4B3"/>
    <a:srgbClr val="DD5F36"/>
    <a:srgbClr val="D2492A"/>
    <a:srgbClr val="92A2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352" autoAdjust="0"/>
    <p:restoredTop sz="96062" autoAdjust="0"/>
  </p:normalViewPr>
  <p:slideViewPr>
    <p:cSldViewPr snapToGrid="0" snapToObjects="1">
      <p:cViewPr varScale="1">
        <p:scale>
          <a:sx n="96" d="100"/>
          <a:sy n="96" d="100"/>
        </p:scale>
        <p:origin x="36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68" d="100"/>
          <a:sy n="168" d="100"/>
        </p:scale>
        <p:origin x="3688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DD5C9C-88A3-CA43-B162-DCC4E1E4BE7D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FE5E8-0999-F94A-9937-3F8545B10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9103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5E4000-89B6-4F22-834E-B172C4AA57D1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0C4D68-66B1-48D6-AAFD-4ABFAB720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920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emiconductor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en.wikipedia.org/wiki/Electric_current" TargetMode="External"/><Relationship Id="rId4" Type="http://schemas.openxmlformats.org/officeDocument/2006/relationships/hyperlink" Target="https://en.wikipedia.org/wiki/Light_source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Usually the &lt;title of the lab&gt; is what will be called the “System” through the rest of this document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C4D68-66B1-48D6-AAFD-4ABFAB720F6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311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D45CC39-578B-4552-A24A-45E58858BC64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b="1" dirty="0"/>
              <a:t>A light-emitting diode (LED) is a </a:t>
            </a:r>
            <a:r>
              <a:rPr lang="en-US" altLang="en-US" b="1" dirty="0">
                <a:hlinkClick r:id="rId3" tooltip="Semiconductor"/>
              </a:rPr>
              <a:t>semiconductor</a:t>
            </a:r>
            <a:r>
              <a:rPr lang="en-US" altLang="en-US" b="1" dirty="0"/>
              <a:t> </a:t>
            </a:r>
            <a:r>
              <a:rPr lang="en-US" altLang="en-US" b="1" dirty="0">
                <a:hlinkClick r:id="rId4" tooltip="Light source"/>
              </a:rPr>
              <a:t>light source</a:t>
            </a:r>
            <a:r>
              <a:rPr lang="en-US" altLang="en-US" b="1" dirty="0"/>
              <a:t> that emits light when </a:t>
            </a:r>
            <a:r>
              <a:rPr lang="en-US" altLang="en-US" b="1" dirty="0">
                <a:hlinkClick r:id="rId5" tooltip="Electric current"/>
              </a:rPr>
              <a:t>current</a:t>
            </a:r>
            <a:r>
              <a:rPr lang="en-US" altLang="en-US" b="1" dirty="0"/>
              <a:t> flows through it.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C4D68-66B1-48D6-AAFD-4ABFAB720F6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1477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Replace &lt;System&gt; with the name of the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C4D68-66B1-48D6-AAFD-4ABFAB720F6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950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8463" y="696913"/>
            <a:ext cx="6188075" cy="34813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Talk about the input is transformed into the output using the system architecture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D45CC39-578B-4552-A24A-45E58858BC64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C4D68-66B1-48D6-AAFD-4ABFAB720F6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685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C4D68-66B1-48D6-AAFD-4ABFAB720F6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1351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C4D68-66B1-48D6-AAFD-4ABFAB720F6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5980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C4D68-66B1-48D6-AAFD-4ABFAB720F6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580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5085" y="170978"/>
            <a:ext cx="10356915" cy="5825765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8923E60E-3077-9A4D-B784-FBCD6B1A2E3F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DF55106-BA85-A046-A450-43480962F8F7}"/>
              </a:ext>
            </a:extLst>
          </p:cNvPr>
          <p:cNvSpPr/>
          <p:nvPr userDrawn="1"/>
        </p:nvSpPr>
        <p:spPr>
          <a:xfrm>
            <a:off x="-34047" y="0"/>
            <a:ext cx="12260094" cy="6265544"/>
          </a:xfrm>
          <a:prstGeom prst="rect">
            <a:avLst/>
          </a:prstGeom>
          <a:solidFill>
            <a:srgbClr val="213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FAA3E255-DCE9-1E4B-905B-DD6A887BD484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520878" y="3287006"/>
            <a:ext cx="911199" cy="0"/>
          </a:xfrm>
          <a:prstGeom prst="line">
            <a:avLst/>
          </a:prstGeom>
          <a:ln w="28575">
            <a:solidFill>
              <a:srgbClr val="D2492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8E7ABF0-DEE6-F34C-98A7-7FC5808DF58A}"/>
              </a:ext>
            </a:extLst>
          </p:cNvPr>
          <p:cNvPicPr/>
          <p:nvPr userDrawn="1"/>
        </p:nvPicPr>
        <p:blipFill>
          <a:blip r:embed="rId3"/>
          <a:stretch>
            <a:fillRect/>
          </a:stretch>
        </p:blipFill>
        <p:spPr bwMode="auto">
          <a:xfrm>
            <a:off x="381000" y="6373243"/>
            <a:ext cx="3200400" cy="3643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8B3FD82-CB41-C84B-B706-06F09C4B7CF1}"/>
              </a:ext>
            </a:extLst>
          </p:cNvPr>
          <p:cNvSpPr txBox="1"/>
          <p:nvPr userDrawn="1"/>
        </p:nvSpPr>
        <p:spPr>
          <a:xfrm>
            <a:off x="7478040" y="6407925"/>
            <a:ext cx="4489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i="0" dirty="0">
                <a:solidFill>
                  <a:srgbClr val="21314D"/>
                </a:solidFill>
                <a:latin typeface="Gotham" charset="0"/>
                <a:ea typeface="Gotham" charset="0"/>
                <a:cs typeface="Gotham" charset="0"/>
              </a:rPr>
              <a:t>MINES</a:t>
            </a:r>
            <a:r>
              <a:rPr lang="en-US" sz="1800" b="1" i="0" dirty="0">
                <a:solidFill>
                  <a:srgbClr val="D2492A"/>
                </a:solidFill>
                <a:latin typeface="Gotham" charset="0"/>
                <a:ea typeface="Gotham" charset="0"/>
                <a:cs typeface="Gotham" charset="0"/>
              </a:rPr>
              <a:t>.</a:t>
            </a:r>
            <a:r>
              <a:rPr lang="en-US" sz="1800" b="0" i="0" dirty="0">
                <a:solidFill>
                  <a:srgbClr val="92A2BD"/>
                </a:solidFill>
                <a:latin typeface="Gotham Book" charset="0"/>
                <a:ea typeface="Gotham Book" charset="0"/>
                <a:cs typeface="Gotham Book" charset="0"/>
              </a:rPr>
              <a:t>EDU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395371" y="3737295"/>
            <a:ext cx="9144000" cy="1655762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en-US" dirty="0">
                <a:solidFill>
                  <a:schemeClr val="bg1"/>
                </a:solidFill>
              </a:rPr>
              <a:t>Subhead, name or date goes here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3429AB2-51CA-D34A-933D-348196C30A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5085" y="170976"/>
            <a:ext cx="10356915" cy="582576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395371" y="2243579"/>
            <a:ext cx="10803672" cy="719056"/>
          </a:xfrm>
        </p:spPr>
        <p:txBody>
          <a:bodyPr>
            <a:normAutofit/>
          </a:bodyPr>
          <a:lstStyle>
            <a:lvl1pPr>
              <a:defRPr b="1" i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en-US" sz="5400" dirty="0">
                <a:solidFill>
                  <a:schemeClr val="bg1"/>
                </a:solidFill>
              </a:rPr>
              <a:t>Presentation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608327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rgbClr val="2131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8923E60E-3077-9A4D-B784-FBCD6B1A2E3F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FAA3E255-DCE9-1E4B-905B-DD6A887BD48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-9728" y="6265545"/>
            <a:ext cx="12201728" cy="592455"/>
          </a:xfrm>
          <a:prstGeom prst="rect">
            <a:avLst/>
          </a:prstGeom>
          <a:solidFill>
            <a:srgbClr val="213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816478-27A8-5948-917C-6E6357F4BB0B}"/>
              </a:ext>
            </a:extLst>
          </p:cNvPr>
          <p:cNvSpPr txBox="1"/>
          <p:nvPr userDrawn="1"/>
        </p:nvSpPr>
        <p:spPr>
          <a:xfrm>
            <a:off x="7478040" y="6398498"/>
            <a:ext cx="4489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i="0" dirty="0">
                <a:solidFill>
                  <a:schemeClr val="bg1"/>
                </a:solidFill>
                <a:latin typeface="Gotham" charset="0"/>
                <a:ea typeface="Gotham" charset="0"/>
                <a:cs typeface="Gotham" charset="0"/>
              </a:rPr>
              <a:t>MINES</a:t>
            </a:r>
            <a:r>
              <a:rPr lang="en-US" sz="1800" b="1" i="0" dirty="0">
                <a:solidFill>
                  <a:srgbClr val="D2492A"/>
                </a:solidFill>
                <a:latin typeface="Gotham" charset="0"/>
                <a:ea typeface="Gotham" charset="0"/>
                <a:cs typeface="Gotham" charset="0"/>
              </a:rPr>
              <a:t>.</a:t>
            </a:r>
            <a:r>
              <a:rPr lang="en-US" sz="1800" b="0" i="0" dirty="0">
                <a:solidFill>
                  <a:srgbClr val="92A2BD"/>
                </a:solidFill>
                <a:latin typeface="Gotham Book" charset="0"/>
                <a:ea typeface="Gotham Book" charset="0"/>
                <a:cs typeface="Gotham Book" charset="0"/>
              </a:rPr>
              <a:t>EDU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530F95D-C0F7-B448-B59E-D27295E0C7A5}"/>
              </a:ext>
            </a:extLst>
          </p:cNvPr>
          <p:cNvPicPr/>
          <p:nvPr userDrawn="1"/>
        </p:nvPicPr>
        <p:blipFill>
          <a:blip r:embed="rId2"/>
          <a:stretch>
            <a:fillRect/>
          </a:stretch>
        </p:blipFill>
        <p:spPr bwMode="auto">
          <a:xfrm>
            <a:off x="381003" y="6381481"/>
            <a:ext cx="3200395" cy="3643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581501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-10048" y="-10049"/>
            <a:ext cx="5183189" cy="6943412"/>
          </a:xfrm>
          <a:prstGeom prst="rect">
            <a:avLst/>
          </a:prstGeom>
          <a:solidFill>
            <a:srgbClr val="213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0058" y="472281"/>
            <a:ext cx="3932237" cy="160020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Copy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9" y="2"/>
            <a:ext cx="7008812" cy="6857999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50058" y="2072481"/>
            <a:ext cx="3932237" cy="3811588"/>
          </a:xfrm>
        </p:spPr>
        <p:txBody>
          <a:bodyPr>
            <a:normAutofit/>
          </a:bodyPr>
          <a:lstStyle>
            <a:lvl1pPr marL="457189" indent="-457189">
              <a:buFont typeface="Arial" charset="0"/>
              <a:buChar char="•"/>
              <a:defRPr sz="2800">
                <a:solidFill>
                  <a:schemeClr val="bg1"/>
                </a:solidFill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Supporting text goes here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8923E60E-3077-9A4D-B784-FBCD6B1A2E3F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FAA3E255-DCE9-1E4B-905B-DD6A887BD484}" type="slidenum">
              <a:rPr lang="en-US" smtClean="0"/>
              <a:t>‹#›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01F5E0A-84A7-2F4C-A9C5-069A0CC392D2}"/>
              </a:ext>
            </a:extLst>
          </p:cNvPr>
          <p:cNvPicPr/>
          <p:nvPr userDrawn="1"/>
        </p:nvPicPr>
        <p:blipFill>
          <a:blip r:embed="rId2"/>
          <a:stretch>
            <a:fillRect/>
          </a:stretch>
        </p:blipFill>
        <p:spPr bwMode="auto">
          <a:xfrm>
            <a:off x="381003" y="6381481"/>
            <a:ext cx="3200395" cy="3643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851661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2131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8923E60E-3077-9A4D-B784-FBCD6B1A2E3F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FAA3E255-DCE9-1E4B-905B-DD6A887BD48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-10048" y="6265545"/>
            <a:ext cx="12202048" cy="601701"/>
          </a:xfrm>
          <a:prstGeom prst="rect">
            <a:avLst/>
          </a:prstGeom>
          <a:solidFill>
            <a:srgbClr val="213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529638-9519-5646-BC6C-4C995584BC00}"/>
              </a:ext>
            </a:extLst>
          </p:cNvPr>
          <p:cNvSpPr txBox="1"/>
          <p:nvPr userDrawn="1"/>
        </p:nvSpPr>
        <p:spPr>
          <a:xfrm>
            <a:off x="7478040" y="6398498"/>
            <a:ext cx="4489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i="0" dirty="0">
                <a:solidFill>
                  <a:schemeClr val="bg1"/>
                </a:solidFill>
                <a:latin typeface="Gotham" charset="0"/>
                <a:ea typeface="Gotham" charset="0"/>
                <a:cs typeface="Gotham" charset="0"/>
              </a:rPr>
              <a:t>MINES</a:t>
            </a:r>
            <a:r>
              <a:rPr lang="en-US" sz="1800" b="1" i="0" dirty="0">
                <a:solidFill>
                  <a:srgbClr val="D2492A"/>
                </a:solidFill>
                <a:latin typeface="Gotham" charset="0"/>
                <a:ea typeface="Gotham" charset="0"/>
                <a:cs typeface="Gotham" charset="0"/>
              </a:rPr>
              <a:t>.</a:t>
            </a:r>
            <a:r>
              <a:rPr lang="en-US" sz="1800" b="0" i="0" dirty="0">
                <a:solidFill>
                  <a:srgbClr val="92A2BD"/>
                </a:solidFill>
                <a:latin typeface="Gotham Book" charset="0"/>
                <a:ea typeface="Gotham Book" charset="0"/>
                <a:cs typeface="Gotham Book" charset="0"/>
              </a:rPr>
              <a:t>EDU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2467B4F-5A8F-3845-8B30-98B83A0003A1}"/>
              </a:ext>
            </a:extLst>
          </p:cNvPr>
          <p:cNvPicPr/>
          <p:nvPr userDrawn="1"/>
        </p:nvPicPr>
        <p:blipFill>
          <a:blip r:embed="rId2"/>
          <a:stretch>
            <a:fillRect/>
          </a:stretch>
        </p:blipFill>
        <p:spPr bwMode="auto">
          <a:xfrm>
            <a:off x="381003" y="6381481"/>
            <a:ext cx="3200395" cy="3643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676384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>
            <a:lvl1pPr>
              <a:defRPr>
                <a:solidFill>
                  <a:srgbClr val="2131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8923E60E-3077-9A4D-B784-FBCD6B1A2E3F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FAA3E255-DCE9-1E4B-905B-DD6A887BD48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-10048" y="6265545"/>
            <a:ext cx="12202048" cy="601701"/>
          </a:xfrm>
          <a:prstGeom prst="rect">
            <a:avLst/>
          </a:prstGeom>
          <a:solidFill>
            <a:srgbClr val="213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06899B-D311-B446-8DBB-7D61E82846C1}"/>
              </a:ext>
            </a:extLst>
          </p:cNvPr>
          <p:cNvSpPr txBox="1"/>
          <p:nvPr userDrawn="1"/>
        </p:nvSpPr>
        <p:spPr>
          <a:xfrm>
            <a:off x="7478040" y="6398498"/>
            <a:ext cx="4489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i="0" dirty="0">
                <a:solidFill>
                  <a:schemeClr val="bg1"/>
                </a:solidFill>
                <a:latin typeface="Gotham" charset="0"/>
                <a:ea typeface="Gotham" charset="0"/>
                <a:cs typeface="Gotham" charset="0"/>
              </a:rPr>
              <a:t>MINES</a:t>
            </a:r>
            <a:r>
              <a:rPr lang="en-US" sz="1800" b="1" i="0" dirty="0">
                <a:solidFill>
                  <a:srgbClr val="D2492A"/>
                </a:solidFill>
                <a:latin typeface="Gotham" charset="0"/>
                <a:ea typeface="Gotham" charset="0"/>
                <a:cs typeface="Gotham" charset="0"/>
              </a:rPr>
              <a:t>.</a:t>
            </a:r>
            <a:r>
              <a:rPr lang="en-US" sz="1800" b="0" i="0" dirty="0">
                <a:solidFill>
                  <a:srgbClr val="92A2BD"/>
                </a:solidFill>
                <a:latin typeface="Gotham Book" charset="0"/>
                <a:ea typeface="Gotham Book" charset="0"/>
                <a:cs typeface="Gotham Book" charset="0"/>
              </a:rPr>
              <a:t>EDU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4CB1FB3-2557-BB46-9386-C66D040E875F}"/>
              </a:ext>
            </a:extLst>
          </p:cNvPr>
          <p:cNvPicPr/>
          <p:nvPr userDrawn="1"/>
        </p:nvPicPr>
        <p:blipFill>
          <a:blip r:embed="rId2"/>
          <a:stretch>
            <a:fillRect/>
          </a:stretch>
        </p:blipFill>
        <p:spPr bwMode="auto">
          <a:xfrm>
            <a:off x="381003" y="6381481"/>
            <a:ext cx="3200395" cy="3643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81484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-9728" y="-9729"/>
            <a:ext cx="12201728" cy="6265545"/>
          </a:xfrm>
          <a:prstGeom prst="rect">
            <a:avLst/>
          </a:prstGeom>
          <a:solidFill>
            <a:srgbClr val="213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1" y="1709740"/>
            <a:ext cx="10515600" cy="2852737"/>
          </a:xfrm>
        </p:spPr>
        <p:txBody>
          <a:bodyPr anchor="b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header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rgbClr val="92A2B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subhead goes here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8923E60E-3077-9A4D-B784-FBCD6B1A2E3F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FAA3E255-DCE9-1E4B-905B-DD6A887BD484}" type="slidenum">
              <a:rPr lang="en-US" smtClean="0"/>
              <a:t>‹#›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2BC71D-0003-024E-9F29-71C949747F4A}"/>
              </a:ext>
            </a:extLst>
          </p:cNvPr>
          <p:cNvPicPr/>
          <p:nvPr userDrawn="1"/>
        </p:nvPicPr>
        <p:blipFill>
          <a:blip r:embed="rId2"/>
          <a:stretch>
            <a:fillRect/>
          </a:stretch>
        </p:blipFill>
        <p:spPr bwMode="auto">
          <a:xfrm>
            <a:off x="381000" y="6373243"/>
            <a:ext cx="3200400" cy="3643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5715021-AF61-AF4F-9B48-1343FD8CB059}"/>
              </a:ext>
            </a:extLst>
          </p:cNvPr>
          <p:cNvSpPr txBox="1"/>
          <p:nvPr userDrawn="1"/>
        </p:nvSpPr>
        <p:spPr>
          <a:xfrm>
            <a:off x="7478040" y="6407925"/>
            <a:ext cx="4489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i="0" dirty="0">
                <a:solidFill>
                  <a:srgbClr val="21314D"/>
                </a:solidFill>
                <a:latin typeface="Gotham" charset="0"/>
                <a:ea typeface="Gotham" charset="0"/>
                <a:cs typeface="Gotham" charset="0"/>
              </a:rPr>
              <a:t>MINES</a:t>
            </a:r>
            <a:r>
              <a:rPr lang="en-US" sz="1800" b="1" i="0" dirty="0">
                <a:solidFill>
                  <a:srgbClr val="D2492A"/>
                </a:solidFill>
                <a:latin typeface="Gotham" charset="0"/>
                <a:ea typeface="Gotham" charset="0"/>
                <a:cs typeface="Gotham" charset="0"/>
              </a:rPr>
              <a:t>.</a:t>
            </a:r>
            <a:r>
              <a:rPr lang="en-US" sz="1800" b="0" i="0" dirty="0">
                <a:solidFill>
                  <a:srgbClr val="92A2BD"/>
                </a:solidFill>
                <a:latin typeface="Gotham Book" charset="0"/>
                <a:ea typeface="Gotham Book" charset="0"/>
                <a:cs typeface="Gotham Book" charset="0"/>
              </a:rPr>
              <a:t>EDU</a:t>
            </a:r>
          </a:p>
        </p:txBody>
      </p:sp>
    </p:spTree>
    <p:extLst>
      <p:ext uri="{BB962C8B-B14F-4D97-AF65-F5344CB8AC3E}">
        <p14:creationId xmlns:p14="http://schemas.microsoft.com/office/powerpoint/2010/main" val="1593687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2131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-9728" y="6265545"/>
            <a:ext cx="12201728" cy="601701"/>
          </a:xfrm>
          <a:prstGeom prst="rect">
            <a:avLst/>
          </a:prstGeom>
          <a:solidFill>
            <a:srgbClr val="213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8923E60E-3077-9A4D-B784-FBCD6B1A2E3F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FAA3E255-DCE9-1E4B-905B-DD6A887BD484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 userDrawn="1"/>
        </p:nvSpPr>
        <p:spPr>
          <a:xfrm>
            <a:off x="7478040" y="6398498"/>
            <a:ext cx="4489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i="0" dirty="0">
                <a:solidFill>
                  <a:schemeClr val="bg1"/>
                </a:solidFill>
                <a:latin typeface="Gotham" charset="0"/>
                <a:ea typeface="Gotham" charset="0"/>
                <a:cs typeface="Gotham" charset="0"/>
              </a:rPr>
              <a:t>MINES</a:t>
            </a:r>
            <a:r>
              <a:rPr lang="en-US" sz="1800" b="1" i="0" dirty="0">
                <a:solidFill>
                  <a:srgbClr val="D2492A"/>
                </a:solidFill>
                <a:latin typeface="Gotham" charset="0"/>
                <a:ea typeface="Gotham" charset="0"/>
                <a:cs typeface="Gotham" charset="0"/>
              </a:rPr>
              <a:t>.</a:t>
            </a:r>
            <a:r>
              <a:rPr lang="en-US" sz="1800" b="0" i="0" dirty="0">
                <a:solidFill>
                  <a:srgbClr val="92A2BD"/>
                </a:solidFill>
                <a:latin typeface="Gotham Book" charset="0"/>
                <a:ea typeface="Gotham Book" charset="0"/>
                <a:cs typeface="Gotham Book" charset="0"/>
              </a:rPr>
              <a:t>EDU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3C7278D-9F84-1645-9C4A-4B5FD9D68954}"/>
              </a:ext>
            </a:extLst>
          </p:cNvPr>
          <p:cNvPicPr/>
          <p:nvPr userDrawn="1"/>
        </p:nvPicPr>
        <p:blipFill>
          <a:blip r:embed="rId2"/>
          <a:stretch>
            <a:fillRect/>
          </a:stretch>
        </p:blipFill>
        <p:spPr bwMode="auto">
          <a:xfrm>
            <a:off x="381003" y="6381481"/>
            <a:ext cx="3200395" cy="3643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36334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2131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8923E60E-3077-9A4D-B784-FBCD6B1A2E3F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FAA3E255-DCE9-1E4B-905B-DD6A887BD48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-9728" y="6265545"/>
            <a:ext cx="12201728" cy="592455"/>
          </a:xfrm>
          <a:prstGeom prst="rect">
            <a:avLst/>
          </a:prstGeom>
          <a:solidFill>
            <a:srgbClr val="213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729617-3EE6-934F-B272-92B6163ABCA3}"/>
              </a:ext>
            </a:extLst>
          </p:cNvPr>
          <p:cNvSpPr txBox="1"/>
          <p:nvPr userDrawn="1"/>
        </p:nvSpPr>
        <p:spPr>
          <a:xfrm>
            <a:off x="7478040" y="6398498"/>
            <a:ext cx="4489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i="0" dirty="0">
                <a:solidFill>
                  <a:schemeClr val="bg1"/>
                </a:solidFill>
                <a:latin typeface="Gotham" charset="0"/>
                <a:ea typeface="Gotham" charset="0"/>
                <a:cs typeface="Gotham" charset="0"/>
              </a:rPr>
              <a:t>MINES</a:t>
            </a:r>
            <a:r>
              <a:rPr lang="en-US" sz="1800" b="1" i="0" dirty="0">
                <a:solidFill>
                  <a:srgbClr val="D2492A"/>
                </a:solidFill>
                <a:latin typeface="Gotham" charset="0"/>
                <a:ea typeface="Gotham" charset="0"/>
                <a:cs typeface="Gotham" charset="0"/>
              </a:rPr>
              <a:t>.</a:t>
            </a:r>
            <a:r>
              <a:rPr lang="en-US" sz="1800" b="0" i="0" dirty="0">
                <a:solidFill>
                  <a:srgbClr val="92A2BD"/>
                </a:solidFill>
                <a:latin typeface="Gotham Book" charset="0"/>
                <a:ea typeface="Gotham Book" charset="0"/>
                <a:cs typeface="Gotham Book" charset="0"/>
              </a:rPr>
              <a:t>EDU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A977242-14B3-B24E-8B0C-44E4362EFCBD}"/>
              </a:ext>
            </a:extLst>
          </p:cNvPr>
          <p:cNvPicPr/>
          <p:nvPr userDrawn="1"/>
        </p:nvPicPr>
        <p:blipFill>
          <a:blip r:embed="rId2"/>
          <a:stretch>
            <a:fillRect/>
          </a:stretch>
        </p:blipFill>
        <p:spPr bwMode="auto">
          <a:xfrm>
            <a:off x="381003" y="6381481"/>
            <a:ext cx="3200395" cy="3643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91851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>
            <a:lvl1pPr>
              <a:defRPr>
                <a:solidFill>
                  <a:srgbClr val="2131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8923E60E-3077-9A4D-B784-FBCD6B1A2E3F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FAA3E255-DCE9-1E4B-905B-DD6A887BD48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-9728" y="6265545"/>
            <a:ext cx="12201728" cy="592455"/>
          </a:xfrm>
          <a:prstGeom prst="rect">
            <a:avLst/>
          </a:prstGeom>
          <a:solidFill>
            <a:srgbClr val="213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053E08-80AB-B043-979E-87B7A1E7EB21}"/>
              </a:ext>
            </a:extLst>
          </p:cNvPr>
          <p:cNvSpPr txBox="1"/>
          <p:nvPr userDrawn="1"/>
        </p:nvSpPr>
        <p:spPr>
          <a:xfrm>
            <a:off x="7478040" y="6398498"/>
            <a:ext cx="4489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i="0" dirty="0">
                <a:solidFill>
                  <a:schemeClr val="bg1"/>
                </a:solidFill>
                <a:latin typeface="Gotham" charset="0"/>
                <a:ea typeface="Gotham" charset="0"/>
                <a:cs typeface="Gotham" charset="0"/>
              </a:rPr>
              <a:t>MINES</a:t>
            </a:r>
            <a:r>
              <a:rPr lang="en-US" sz="1800" b="1" i="0" dirty="0">
                <a:solidFill>
                  <a:srgbClr val="D2492A"/>
                </a:solidFill>
                <a:latin typeface="Gotham" charset="0"/>
                <a:ea typeface="Gotham" charset="0"/>
                <a:cs typeface="Gotham" charset="0"/>
              </a:rPr>
              <a:t>.</a:t>
            </a:r>
            <a:r>
              <a:rPr lang="en-US" sz="1800" b="0" i="0" dirty="0">
                <a:solidFill>
                  <a:srgbClr val="92A2BD"/>
                </a:solidFill>
                <a:latin typeface="Gotham Book" charset="0"/>
                <a:ea typeface="Gotham Book" charset="0"/>
                <a:cs typeface="Gotham Book" charset="0"/>
              </a:rPr>
              <a:t>EDU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2B57081-B141-9B4E-9482-F401745054EE}"/>
              </a:ext>
            </a:extLst>
          </p:cNvPr>
          <p:cNvPicPr/>
          <p:nvPr userDrawn="1"/>
        </p:nvPicPr>
        <p:blipFill>
          <a:blip r:embed="rId2"/>
          <a:stretch>
            <a:fillRect/>
          </a:stretch>
        </p:blipFill>
        <p:spPr bwMode="auto">
          <a:xfrm>
            <a:off x="381003" y="6381481"/>
            <a:ext cx="3200395" cy="3643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1879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2131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8923E60E-3077-9A4D-B784-FBCD6B1A2E3F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FAA3E255-DCE9-1E4B-905B-DD6A887BD48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-9728" y="6265545"/>
            <a:ext cx="12201728" cy="592455"/>
          </a:xfrm>
          <a:prstGeom prst="rect">
            <a:avLst/>
          </a:prstGeom>
          <a:solidFill>
            <a:srgbClr val="213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A0EA07-1225-FE4C-917E-74A024F5E428}"/>
              </a:ext>
            </a:extLst>
          </p:cNvPr>
          <p:cNvSpPr txBox="1"/>
          <p:nvPr userDrawn="1"/>
        </p:nvSpPr>
        <p:spPr>
          <a:xfrm>
            <a:off x="7478040" y="6398498"/>
            <a:ext cx="4489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i="0" dirty="0">
                <a:solidFill>
                  <a:schemeClr val="bg1"/>
                </a:solidFill>
                <a:latin typeface="Gotham" charset="0"/>
                <a:ea typeface="Gotham" charset="0"/>
                <a:cs typeface="Gotham" charset="0"/>
              </a:rPr>
              <a:t>MINES</a:t>
            </a:r>
            <a:r>
              <a:rPr lang="en-US" sz="1800" b="1" i="0" dirty="0">
                <a:solidFill>
                  <a:srgbClr val="D2492A"/>
                </a:solidFill>
                <a:latin typeface="Gotham" charset="0"/>
                <a:ea typeface="Gotham" charset="0"/>
                <a:cs typeface="Gotham" charset="0"/>
              </a:rPr>
              <a:t>.</a:t>
            </a:r>
            <a:r>
              <a:rPr lang="en-US" sz="1800" b="0" i="0" dirty="0">
                <a:solidFill>
                  <a:srgbClr val="92A2BD"/>
                </a:solidFill>
                <a:latin typeface="Gotham Book" charset="0"/>
                <a:ea typeface="Gotham Book" charset="0"/>
                <a:cs typeface="Gotham Book" charset="0"/>
              </a:rPr>
              <a:t>EDU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3F1F743-16CE-3043-9E24-77715B0645DA}"/>
              </a:ext>
            </a:extLst>
          </p:cNvPr>
          <p:cNvPicPr/>
          <p:nvPr userDrawn="1"/>
        </p:nvPicPr>
        <p:blipFill>
          <a:blip r:embed="rId2"/>
          <a:stretch>
            <a:fillRect/>
          </a:stretch>
        </p:blipFill>
        <p:spPr bwMode="auto">
          <a:xfrm>
            <a:off x="381003" y="6381481"/>
            <a:ext cx="3200395" cy="3643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11590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8923E60E-3077-9A4D-B784-FBCD6B1A2E3F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FAA3E255-DCE9-1E4B-905B-DD6A887BD48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2"/>
          <p:cNvSpPr txBox="1">
            <a:spLocks/>
          </p:cNvSpPr>
          <p:nvPr userDrawn="1"/>
        </p:nvSpPr>
        <p:spPr>
          <a:xfrm>
            <a:off x="838202" y="5746528"/>
            <a:ext cx="13016751" cy="779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rgbClr val="21314D"/>
                </a:solidFill>
                <a:latin typeface="Gotham Medium" charset="0"/>
                <a:ea typeface="Gotham Medium" charset="0"/>
                <a:cs typeface="Gotham Medium" charset="0"/>
              </a:defRPr>
            </a:lvl1pPr>
          </a:lstStyle>
          <a:p>
            <a:r>
              <a:rPr lang="en-US" sz="4400" b="1" i="0" dirty="0">
                <a:latin typeface="Arial" panose="020B0604020202020204" pitchFamily="34" charset="0"/>
                <a:cs typeface="Arial" panose="020B0604020202020204" pitchFamily="34" charset="0"/>
              </a:rPr>
              <a:t>Headline Copy Goes Here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idx="1"/>
          </p:nvPr>
        </p:nvSpPr>
        <p:spPr>
          <a:xfrm>
            <a:off x="0" y="1"/>
            <a:ext cx="12192000" cy="557703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095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-10048" y="-10048"/>
            <a:ext cx="12202048" cy="6868048"/>
          </a:xfrm>
          <a:prstGeom prst="rect">
            <a:avLst/>
          </a:prstGeom>
          <a:solidFill>
            <a:srgbClr val="213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5085" y="552941"/>
            <a:ext cx="10356915" cy="5825765"/>
          </a:xfrm>
          <a:prstGeom prst="rect">
            <a:avLst/>
          </a:prstGeom>
        </p:spPr>
      </p:pic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046399" y="2531096"/>
            <a:ext cx="9144000" cy="1655762"/>
          </a:xfrm>
        </p:spPr>
        <p:txBody>
          <a:bodyPr>
            <a:normAutofit/>
          </a:bodyPr>
          <a:lstStyle>
            <a:lvl1pPr marL="0" indent="0">
              <a:buNone/>
              <a:defRPr sz="4000" b="1" i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en-US" dirty="0">
                <a:solidFill>
                  <a:schemeClr val="bg1"/>
                </a:solidFill>
              </a:rPr>
              <a:t>“Quote goes here.”</a:t>
            </a:r>
          </a:p>
        </p:txBody>
      </p:sp>
    </p:spTree>
    <p:extLst>
      <p:ext uri="{BB962C8B-B14F-4D97-AF65-F5344CB8AC3E}">
        <p14:creationId xmlns:p14="http://schemas.microsoft.com/office/powerpoint/2010/main" val="224394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7060252" y="982464"/>
            <a:ext cx="4862405" cy="1794085"/>
          </a:xfrm>
        </p:spPr>
        <p:txBody>
          <a:bodyPr/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060253" y="3052261"/>
            <a:ext cx="4862404" cy="1975926"/>
          </a:xfrm>
        </p:spPr>
        <p:txBody>
          <a:bodyPr/>
          <a:lstStyle/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idx="10"/>
          </p:nvPr>
        </p:nvSpPr>
        <p:spPr>
          <a:xfrm>
            <a:off x="0" y="3"/>
            <a:ext cx="6890995" cy="6857999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7478040" y="6407925"/>
            <a:ext cx="4489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i="0" dirty="0">
                <a:solidFill>
                  <a:srgbClr val="21314D"/>
                </a:solidFill>
                <a:latin typeface="Gotham" charset="0"/>
                <a:ea typeface="Gotham" charset="0"/>
                <a:cs typeface="Gotham" charset="0"/>
              </a:rPr>
              <a:t>MINES</a:t>
            </a:r>
            <a:r>
              <a:rPr lang="en-US" sz="1800" b="1" i="0" dirty="0">
                <a:solidFill>
                  <a:srgbClr val="D2492A"/>
                </a:solidFill>
                <a:latin typeface="Gotham" charset="0"/>
                <a:ea typeface="Gotham" charset="0"/>
                <a:cs typeface="Gotham" charset="0"/>
              </a:rPr>
              <a:t>.</a:t>
            </a:r>
            <a:r>
              <a:rPr lang="en-US" sz="1800" b="0" i="0" dirty="0">
                <a:solidFill>
                  <a:srgbClr val="92A2BD"/>
                </a:solidFill>
                <a:latin typeface="Gotham Book" charset="0"/>
                <a:ea typeface="Gotham Book" charset="0"/>
                <a:cs typeface="Gotham Book" charset="0"/>
              </a:rPr>
              <a:t>EDU</a:t>
            </a:r>
          </a:p>
        </p:txBody>
      </p:sp>
    </p:spTree>
    <p:extLst>
      <p:ext uri="{BB962C8B-B14F-4D97-AF65-F5344CB8AC3E}">
        <p14:creationId xmlns:p14="http://schemas.microsoft.com/office/powerpoint/2010/main" val="539565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7347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61" r:id="rId8"/>
    <p:sldLayoutId id="2147483660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rgbClr val="21314D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EENG 284</a:t>
            </a:r>
            <a:br>
              <a:rPr lang="en-US" dirty="0"/>
            </a:br>
            <a:r>
              <a:rPr lang="en-US" dirty="0"/>
              <a:t>Lab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Hexadecimal to 7-segment converter</a:t>
            </a:r>
          </a:p>
        </p:txBody>
      </p:sp>
    </p:spTree>
    <p:extLst>
      <p:ext uri="{BB962C8B-B14F-4D97-AF65-F5344CB8AC3E}">
        <p14:creationId xmlns:p14="http://schemas.microsoft.com/office/powerpoint/2010/main" val="20188887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Deliverables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Part 1:</a:t>
            </a:r>
          </a:p>
          <a:p>
            <a:pPr lvl="1"/>
            <a:r>
              <a:rPr lang="en-US" dirty="0"/>
              <a:t>Truth Table for combinedLab01 function</a:t>
            </a:r>
          </a:p>
          <a:p>
            <a:pPr lvl="1"/>
            <a:r>
              <a:rPr lang="en-US" dirty="0"/>
              <a:t>Timing diagram for combinedLab01 function</a:t>
            </a:r>
          </a:p>
          <a:p>
            <a:pPr lvl="1"/>
            <a:r>
              <a:rPr lang="en-US" dirty="0"/>
              <a:t>Pin assignment for combinedLab01</a:t>
            </a:r>
          </a:p>
          <a:p>
            <a:r>
              <a:rPr lang="en-US" dirty="0"/>
              <a:t>Part 2:</a:t>
            </a:r>
          </a:p>
          <a:p>
            <a:pPr lvl="1"/>
            <a:r>
              <a:rPr lang="en-US" dirty="0"/>
              <a:t>Truth Table for </a:t>
            </a:r>
            <a:r>
              <a:rPr lang="en-US" dirty="0" err="1"/>
              <a:t>hexToSevenSeg</a:t>
            </a:r>
            <a:r>
              <a:rPr lang="en-US" dirty="0"/>
              <a:t> function</a:t>
            </a:r>
          </a:p>
          <a:p>
            <a:pPr lvl="1"/>
            <a:r>
              <a:rPr lang="en-US" dirty="0"/>
              <a:t>Verilog code for </a:t>
            </a:r>
            <a:r>
              <a:rPr lang="en-US" dirty="0" err="1"/>
              <a:t>hexToSevenSeg</a:t>
            </a:r>
            <a:r>
              <a:rPr lang="en-US" dirty="0"/>
              <a:t> function – just the always/case statement</a:t>
            </a:r>
          </a:p>
          <a:p>
            <a:pPr lvl="1"/>
            <a:r>
              <a:rPr lang="en-US" dirty="0"/>
              <a:t>Simulation timing diagram for </a:t>
            </a:r>
            <a:r>
              <a:rPr lang="en-US" dirty="0" err="1"/>
              <a:t>hexToSevenSeg</a:t>
            </a:r>
            <a:r>
              <a:rPr lang="en-US" dirty="0"/>
              <a:t> function</a:t>
            </a:r>
          </a:p>
          <a:p>
            <a:pPr lvl="1"/>
            <a:r>
              <a:rPr lang="en-US" dirty="0"/>
              <a:t>Pin assignment for </a:t>
            </a:r>
            <a:r>
              <a:rPr lang="en-US" dirty="0" err="1"/>
              <a:t>hexToSevenSeg</a:t>
            </a:r>
            <a:endParaRPr lang="en-US" dirty="0"/>
          </a:p>
          <a:p>
            <a:pPr lvl="1"/>
            <a:r>
              <a:rPr lang="en-US" dirty="0"/>
              <a:t>Demonstrate operation of </a:t>
            </a:r>
            <a:r>
              <a:rPr lang="en-US" dirty="0" err="1"/>
              <a:t>hexToSevenSeg</a:t>
            </a:r>
            <a:r>
              <a:rPr lang="en-US" dirty="0"/>
              <a:t> in lab </a:t>
            </a:r>
          </a:p>
          <a:p>
            <a:endParaRPr lang="en-US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71273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91201"/>
          </a:xfrm>
        </p:spPr>
        <p:txBody>
          <a:bodyPr>
            <a:normAutofit/>
          </a:bodyPr>
          <a:lstStyle/>
          <a:p>
            <a:r>
              <a:rPr lang="en-US" dirty="0"/>
              <a:t>Learn how the always/case statement implements truth tables.</a:t>
            </a:r>
          </a:p>
          <a:p>
            <a:r>
              <a:rPr lang="en-US" dirty="0"/>
              <a:t>How to combine bits into vectors. </a:t>
            </a:r>
          </a:p>
          <a:p>
            <a:r>
              <a:rPr lang="en-US" dirty="0"/>
              <a:t>How to download synthesized code the development boards.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63269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D0FD6-2769-5F5C-9C14-AE2D64C11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Cyclone V GX 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6E5F9-8F40-D5E1-5434-17D25FF94D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Field Programmable Gate Array (FPGA)</a:t>
            </a:r>
          </a:p>
          <a:p>
            <a:pPr lvl="1"/>
            <a:r>
              <a:rPr lang="en-US" dirty="0"/>
              <a:t>Cyclone V GX</a:t>
            </a:r>
          </a:p>
          <a:p>
            <a:r>
              <a:rPr lang="en-US" dirty="0"/>
              <a:t>User Inputs</a:t>
            </a:r>
          </a:p>
          <a:p>
            <a:pPr lvl="1"/>
            <a:r>
              <a:rPr lang="en-US" dirty="0"/>
              <a:t>4 push buttons</a:t>
            </a:r>
          </a:p>
          <a:p>
            <a:pPr lvl="1"/>
            <a:r>
              <a:rPr lang="en-US" dirty="0"/>
              <a:t>10 toggle switches</a:t>
            </a:r>
          </a:p>
          <a:p>
            <a:r>
              <a:rPr lang="en-US" dirty="0"/>
              <a:t>Outputs</a:t>
            </a:r>
          </a:p>
          <a:p>
            <a:pPr lvl="1"/>
            <a:r>
              <a:rPr lang="en-US" dirty="0"/>
              <a:t>10 red LEDs</a:t>
            </a:r>
          </a:p>
          <a:p>
            <a:pPr lvl="1"/>
            <a:r>
              <a:rPr lang="en-US" dirty="0"/>
              <a:t>8 green LEDs</a:t>
            </a:r>
          </a:p>
          <a:p>
            <a:pPr lvl="1"/>
            <a:r>
              <a:rPr lang="en-US" dirty="0"/>
              <a:t>4 7-segment displays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131D5C-7351-40B3-A2BB-358C8F6136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84" t="5802" r="4761" b="13310"/>
          <a:stretch/>
        </p:blipFill>
        <p:spPr>
          <a:xfrm rot="16200000">
            <a:off x="5672316" y="2188816"/>
            <a:ext cx="3347551" cy="4323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914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7-segment Display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97304"/>
          </a:xfrm>
        </p:spPr>
        <p:txBody>
          <a:bodyPr>
            <a:normAutofit/>
          </a:bodyPr>
          <a:lstStyle/>
          <a:p>
            <a:r>
              <a:rPr lang="en-US" dirty="0"/>
              <a:t>Consists of 7 active low light emitting diodes (LEDs)</a:t>
            </a:r>
          </a:p>
          <a:p>
            <a:pPr lvl="1"/>
            <a:r>
              <a:rPr lang="en-US" dirty="0"/>
              <a:t>LEDs light up when you send them logic 0</a:t>
            </a:r>
          </a:p>
          <a:p>
            <a:pPr lvl="1"/>
            <a:r>
              <a:rPr lang="en-US" dirty="0"/>
              <a:t>LEDs turn off when you send them logic 1</a:t>
            </a:r>
          </a:p>
          <a:p>
            <a:r>
              <a:rPr lang="en-US" dirty="0"/>
              <a:t>Illuminated to form characters 0-F </a:t>
            </a:r>
          </a:p>
          <a:p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717B805-1D6B-5623-C6D0-2ACC5FF59EA9}"/>
              </a:ext>
            </a:extLst>
          </p:cNvPr>
          <p:cNvGrpSpPr>
            <a:grpSpLocks/>
          </p:cNvGrpSpPr>
          <p:nvPr/>
        </p:nvGrpSpPr>
        <p:grpSpPr bwMode="auto">
          <a:xfrm>
            <a:off x="6863875" y="3295829"/>
            <a:ext cx="1311667" cy="1927100"/>
            <a:chOff x="3454" y="1362"/>
            <a:chExt cx="1410" cy="1912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E37B3D7-AED5-3C61-F50A-716A2A98F5B8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54" y="1362"/>
              <a:ext cx="1410" cy="19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55C08A5-9705-0E93-B6A6-7375522A70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73" y="2886"/>
              <a:ext cx="243" cy="242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b="1" u="sng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b="1" u="sng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b="1" u="sng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b="1" u="sng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b="1" u="sng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286000" algn="l" defTabSz="914400" rtl="0" eaLnBrk="1" latinLnBrk="0" hangingPunct="1">
                <a:defRPr b="1" u="sng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6pPr>
              <a:lvl7pPr marL="2743200" algn="l" defTabSz="914400" rtl="0" eaLnBrk="1" latinLnBrk="0" hangingPunct="1">
                <a:defRPr b="1" u="sng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7pPr>
              <a:lvl8pPr marL="3200400" algn="l" defTabSz="914400" rtl="0" eaLnBrk="1" latinLnBrk="0" hangingPunct="1">
                <a:defRPr b="1" u="sng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8pPr>
              <a:lvl9pPr marL="3657600" algn="l" defTabSz="914400" rtl="0" eaLnBrk="1" latinLnBrk="0" hangingPunct="1">
                <a:defRPr b="1" u="sng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endParaRPr lang="en-US" altLang="en-US" sz="1800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C3BE185A-30BF-7964-D559-2B96D1EEC7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6395" y="2245037"/>
            <a:ext cx="1246366" cy="402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29779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Hexadecimal to 7-segment converter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97304"/>
          </a:xfrm>
        </p:spPr>
        <p:txBody>
          <a:bodyPr>
            <a:normAutofit/>
          </a:bodyPr>
          <a:lstStyle/>
          <a:p>
            <a:r>
              <a:rPr lang="en-US" sz="2800" dirty="0"/>
              <a:t>Input: 4-bit hexadecimal value (from slide switches)</a:t>
            </a:r>
          </a:p>
          <a:p>
            <a:r>
              <a:rPr lang="en-US" dirty="0"/>
              <a:t>Output: Pattern to illumination hex character</a:t>
            </a:r>
          </a:p>
          <a:p>
            <a:endParaRPr lang="en-US" sz="2800" dirty="0"/>
          </a:p>
        </p:txBody>
      </p:sp>
      <p:pic>
        <p:nvPicPr>
          <p:cNvPr id="1026" name="Picture 27">
            <a:extLst>
              <a:ext uri="{FF2B5EF4-FFF2-40B4-BE49-F238E27FC236}">
                <a16:creationId xmlns:a16="http://schemas.microsoft.com/office/drawing/2014/main" id="{F2D8BC05-C586-FFA8-69C3-F549C78A09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6"/>
          <a:stretch>
            <a:fillRect/>
          </a:stretch>
        </p:blipFill>
        <p:spPr bwMode="auto">
          <a:xfrm>
            <a:off x="2580121" y="3059085"/>
            <a:ext cx="6685391" cy="261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55122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Verilog: Vectors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800" b="0" u="none" dirty="0"/>
              <a:t>Define a vector f</a:t>
            </a:r>
          </a:p>
          <a:p>
            <a:pPr marL="0" indent="0">
              <a:buNone/>
            </a:pPr>
            <a:r>
              <a:rPr lang="en-US" altLang="en-US" sz="2800" b="0" u="none" dirty="0">
                <a:latin typeface="Courier New" panose="02070309020205020404" pitchFamily="49" charset="0"/>
                <a:cs typeface="Courier New" panose="02070309020205020404" pitchFamily="49" charset="0"/>
              </a:rPr>
              <a:t>	wire [2:0] f;</a:t>
            </a:r>
          </a:p>
          <a:p>
            <a:r>
              <a:rPr lang="en-US" altLang="en-US" sz="2800" b="0" u="none" dirty="0"/>
              <a:t>Assign a value using concatenation of 1-bit values</a:t>
            </a:r>
          </a:p>
          <a:p>
            <a:pPr>
              <a:buFontTx/>
              <a:buNone/>
            </a:pPr>
            <a:r>
              <a:rPr lang="en-US" altLang="en-US" sz="2800" b="0" u="none" dirty="0">
                <a:latin typeface="Courier New" panose="02070309020205020404" pitchFamily="49" charset="0"/>
                <a:cs typeface="Courier New" panose="02070309020205020404" pitchFamily="49" charset="0"/>
              </a:rPr>
              <a:t>	assign f = {a, b, c};		// a is MSB</a:t>
            </a:r>
          </a:p>
          <a:p>
            <a:r>
              <a:rPr lang="en-US" altLang="en-US" sz="2800" b="0" u="none" dirty="0"/>
              <a:t>Assign a value using a 3-bit vector</a:t>
            </a:r>
          </a:p>
          <a:p>
            <a:pPr>
              <a:buFontTx/>
              <a:buNone/>
            </a:pPr>
            <a:r>
              <a:rPr lang="en-US" altLang="en-US" sz="2800" b="0" u="none" dirty="0">
                <a:latin typeface="Courier New" panose="02070309020205020404" pitchFamily="49" charset="0"/>
                <a:cs typeface="Courier New" panose="02070309020205020404" pitchFamily="49" charset="0"/>
              </a:rPr>
              <a:t>	assign f = 3’b101;</a:t>
            </a:r>
            <a:endParaRPr lang="en-US" altLang="en-US" sz="2800" b="0" u="none" dirty="0"/>
          </a:p>
          <a:p>
            <a:r>
              <a:rPr lang="en-US" altLang="en-US" sz="2800" b="0" u="none" dirty="0"/>
              <a:t>Access a bit of a 3-bit vector.  Indexed starting at 0</a:t>
            </a:r>
          </a:p>
          <a:p>
            <a:pPr>
              <a:buFontTx/>
              <a:buNone/>
            </a:pPr>
            <a:r>
              <a:rPr lang="en-US" altLang="en-US" sz="2800" b="0" u="none" dirty="0">
                <a:latin typeface="Courier New" panose="02070309020205020404" pitchFamily="49" charset="0"/>
                <a:cs typeface="Courier New" panose="02070309020205020404" pitchFamily="49" charset="0"/>
              </a:rPr>
              <a:t>	assign y = f[2];			// MSB of f vector</a:t>
            </a:r>
            <a:endParaRPr lang="en-US" altLang="en-US" sz="2800" b="0" u="none" dirty="0"/>
          </a:p>
          <a:p>
            <a:pPr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013DA4-5A7C-9DDB-9F51-07D4BA625E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2" t="8479" r="4732" b="16492"/>
          <a:stretch>
            <a:fillRect/>
          </a:stretch>
        </p:blipFill>
        <p:spPr bwMode="auto">
          <a:xfrm>
            <a:off x="6796405" y="865983"/>
            <a:ext cx="3917950" cy="1649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60172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Verilog: Always/Case statements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Implement truth tables</a:t>
            </a:r>
          </a:p>
          <a:p>
            <a:pPr lvl="1"/>
            <a:r>
              <a:rPr lang="en-US" dirty="0"/>
              <a:t>always @(*)</a:t>
            </a:r>
          </a:p>
          <a:p>
            <a:pPr lvl="2"/>
            <a:r>
              <a:rPr lang="en-US" dirty="0"/>
              <a:t>always/case is always running</a:t>
            </a:r>
          </a:p>
          <a:p>
            <a:pPr lvl="1"/>
            <a:r>
              <a:rPr lang="en-US" dirty="0"/>
              <a:t>case (x)</a:t>
            </a:r>
          </a:p>
          <a:p>
            <a:pPr lvl="2"/>
            <a:r>
              <a:rPr lang="en-US" dirty="0"/>
              <a:t>x is the input variable – usually a vector</a:t>
            </a:r>
          </a:p>
          <a:p>
            <a:pPr lvl="1"/>
            <a:r>
              <a:rPr lang="en-US" dirty="0"/>
              <a:t>List of values of input are on left</a:t>
            </a:r>
          </a:p>
          <a:p>
            <a:pPr lvl="1"/>
            <a:r>
              <a:rPr lang="en-US" dirty="0"/>
              <a:t>Output in right</a:t>
            </a:r>
          </a:p>
          <a:p>
            <a:pPr lvl="2"/>
            <a:r>
              <a:rPr lang="en-US" dirty="0"/>
              <a:t>Pretty boring function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328828-040E-3F41-31F3-D5017B35C2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3727" y="1889760"/>
            <a:ext cx="4267221" cy="3930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050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Perform simulation</a:t>
            </a:r>
          </a:p>
          <a:p>
            <a:pPr lvl="1"/>
            <a:r>
              <a:rPr lang="en-US" dirty="0"/>
              <a:t>Checks for syntax errors</a:t>
            </a:r>
          </a:p>
          <a:p>
            <a:pPr lvl="1"/>
            <a:r>
              <a:rPr lang="en-US" dirty="0"/>
              <a:t>Ensure hex2SevenSeg works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33B491-DF0D-E59E-52EC-EA2A27C7B1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386" y="3623311"/>
            <a:ext cx="10624414" cy="13255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6427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Converts Verilog to Cyclone V GX fabric</a:t>
            </a:r>
          </a:p>
          <a:p>
            <a:r>
              <a:rPr lang="en-US" dirty="0"/>
              <a:t>Create association between </a:t>
            </a:r>
          </a:p>
          <a:p>
            <a:pPr lvl="1"/>
            <a:r>
              <a:rPr lang="en-US" dirty="0"/>
              <a:t>hex2SevenSeg ports</a:t>
            </a:r>
          </a:p>
          <a:p>
            <a:pPr lvl="1"/>
            <a:r>
              <a:rPr lang="en-US" dirty="0"/>
              <a:t>FPGA pins</a:t>
            </a:r>
          </a:p>
          <a:p>
            <a:r>
              <a:rPr lang="en-US" dirty="0"/>
              <a:t>FPGA pins are connected to Cyclone V GX inputs and outputs</a:t>
            </a:r>
          </a:p>
          <a:p>
            <a:r>
              <a:rPr lang="en-US" dirty="0"/>
              <a:t>Use Cyclone V GX User Manual</a:t>
            </a:r>
          </a:p>
          <a:p>
            <a:pPr lvl="1"/>
            <a:r>
              <a:rPr lang="en-US" dirty="0"/>
              <a:t>Find I/O device</a:t>
            </a:r>
          </a:p>
          <a:p>
            <a:pPr lvl="1"/>
            <a:r>
              <a:rPr lang="en-US" dirty="0"/>
              <a:t>Find letter/number code for cyclone pin</a:t>
            </a:r>
          </a:p>
          <a:p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C00C17E-D8A8-F306-C718-BC0BDA1FE6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88"/>
          <a:stretch>
            <a:fillRect/>
          </a:stretch>
        </p:blipFill>
        <p:spPr bwMode="auto">
          <a:xfrm>
            <a:off x="7627800" y="1255222"/>
            <a:ext cx="4211574" cy="22610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4658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3272</TotalTime>
  <Words>434</Words>
  <Application>Microsoft Office PowerPoint</Application>
  <PresentationFormat>Widescreen</PresentationFormat>
  <Paragraphs>79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Courier New</vt:lpstr>
      <vt:lpstr>Gotham</vt:lpstr>
      <vt:lpstr>Gotham Book</vt:lpstr>
      <vt:lpstr>Office Theme</vt:lpstr>
      <vt:lpstr>EENG 284 Lab 2</vt:lpstr>
      <vt:lpstr>Lab Objectives</vt:lpstr>
      <vt:lpstr>Cyclone V GX Board</vt:lpstr>
      <vt:lpstr>7-segment Display</vt:lpstr>
      <vt:lpstr>Hexadecimal to 7-segment converter</vt:lpstr>
      <vt:lpstr>Verilog: Vectors</vt:lpstr>
      <vt:lpstr>Verilog: Always/Case statements</vt:lpstr>
      <vt:lpstr>Simulation</vt:lpstr>
      <vt:lpstr>Synthesis</vt:lpstr>
      <vt:lpstr>Deliverables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Microsoft Office User</dc:creator>
  <cp:keywords/>
  <dc:description/>
  <cp:lastModifiedBy>Chris Coulston</cp:lastModifiedBy>
  <cp:revision>95</cp:revision>
  <dcterms:created xsi:type="dcterms:W3CDTF">2017-08-01T15:06:47Z</dcterms:created>
  <dcterms:modified xsi:type="dcterms:W3CDTF">2025-01-21T02:15:26Z</dcterms:modified>
  <cp:category/>
</cp:coreProperties>
</file>